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1560" y="-9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0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3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48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49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085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709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677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063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68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77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58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79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14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41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44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28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8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4E47A10-4772-4932-9B28-0B9F9CCBBE4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7E72-4199-4BC3-95D7-DBF1E26D1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6095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.zakon.kz/m/document/?doc_id=34467412" TargetMode="External"/><Relationship Id="rId2" Type="http://schemas.openxmlformats.org/officeDocument/2006/relationships/hyperlink" Target="http://online.zakon.kz/m/document/?doc_id=3536409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877222" cy="33295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Административные </a:t>
            </a:r>
            <a:r>
              <a:rPr lang="ru-RU" sz="4400" b="1" dirty="0">
                <a:solidFill>
                  <a:schemeClr val="bg1"/>
                </a:solidFill>
              </a:rPr>
              <a:t>правонарушения в области энергосбережения и повышения </a:t>
            </a:r>
            <a:r>
              <a:rPr lang="ru-RU" sz="4400" b="1" dirty="0" err="1" smtClean="0">
                <a:solidFill>
                  <a:schemeClr val="bg1"/>
                </a:solidFill>
              </a:rPr>
              <a:t>энергоэффективности</a:t>
            </a:r>
            <a:r>
              <a:rPr lang="ru-RU" sz="4400" b="1" dirty="0" smtClean="0">
                <a:solidFill>
                  <a:schemeClr val="bg1"/>
                </a:solidFill>
              </a:rPr>
              <a:t/>
            </a:r>
            <a:br>
              <a:rPr lang="ru-RU" sz="4400" b="1" dirty="0" smtClean="0">
                <a:solidFill>
                  <a:schemeClr val="bg1"/>
                </a:solidFill>
              </a:rPr>
            </a:br>
            <a:r>
              <a:rPr lang="ru-RU" sz="4400" b="1" dirty="0" smtClean="0">
                <a:solidFill>
                  <a:schemeClr val="bg1"/>
                </a:solidFill>
              </a:rPr>
              <a:t>Преподаватель : </a:t>
            </a:r>
            <a:r>
              <a:rPr lang="ru-RU" sz="4400" b="1" dirty="0" err="1" smtClean="0">
                <a:solidFill>
                  <a:schemeClr val="bg1"/>
                </a:solidFill>
              </a:rPr>
              <a:t>Тусупова</a:t>
            </a:r>
            <a:r>
              <a:rPr lang="ru-RU" sz="4400" b="1" smtClean="0">
                <a:solidFill>
                  <a:schemeClr val="bg1"/>
                </a:solidFill>
              </a:rPr>
              <a:t>   А.Ж.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64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4298" y="574794"/>
            <a:ext cx="10515600" cy="5075507"/>
          </a:xfrm>
        </p:spPr>
        <p:txBody>
          <a:bodyPr/>
          <a:lstStyle/>
          <a:p>
            <a:r>
              <a:rPr lang="ru-RU" sz="3600" dirty="0" smtClean="0"/>
              <a:t>Цель: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Изучить виды административных правонарушений в области энергосбережения и повышения </a:t>
            </a:r>
            <a:r>
              <a:rPr lang="ru-RU" dirty="0" err="1" smtClean="0"/>
              <a:t>энергоэффективности</a:t>
            </a:r>
            <a:endParaRPr lang="ru-RU" dirty="0" smtClean="0"/>
          </a:p>
          <a:p>
            <a:r>
              <a:rPr lang="ru-RU" dirty="0" smtClean="0"/>
              <a:t>Задачи:</a:t>
            </a:r>
          </a:p>
          <a:p>
            <a:r>
              <a:rPr lang="ru-RU" dirty="0" smtClean="0"/>
              <a:t>Ознакомиться с санкциями , применяемыми в качестве административных взысканий за правонарушения; </a:t>
            </a:r>
          </a:p>
          <a:p>
            <a:r>
              <a:rPr lang="ru-RU" dirty="0" smtClean="0"/>
              <a:t>Определить круг лиц, привлекаемых к административной ответственности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2786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309" y="-1"/>
            <a:ext cx="10515600" cy="1325563"/>
          </a:xfrm>
        </p:spPr>
        <p:txBody>
          <a:bodyPr>
            <a:noAutofit/>
          </a:bodyPr>
          <a:lstStyle/>
          <a:p>
            <a:r>
              <a:rPr lang="ru-RU" sz="2000" b="1" dirty="0"/>
              <a:t>Статья 289. Несоблюдение нормативных значений коэффициента мощности в электрических сетях и превышение нормативов энергопотребления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3309" y="989132"/>
            <a:ext cx="10515600" cy="6084528"/>
          </a:xfrm>
        </p:spPr>
        <p:txBody>
          <a:bodyPr>
            <a:normAutofit fontScale="92500" lnSpcReduction="20000"/>
          </a:bodyPr>
          <a:lstStyle/>
          <a:p>
            <a:r>
              <a:rPr lang="ru-RU" sz="1600" dirty="0" smtClean="0"/>
              <a:t>1).Несоблюдение</a:t>
            </a:r>
            <a:r>
              <a:rPr lang="ru-RU" sz="1600" dirty="0"/>
              <a:t> </a:t>
            </a:r>
            <a:r>
              <a:rPr lang="ru-RU" sz="1600" b="1" u="sng" dirty="0">
                <a:hlinkClick r:id="rId2"/>
              </a:rPr>
              <a:t>нормативных значений коэффициента мощности</a:t>
            </a:r>
            <a:r>
              <a:rPr lang="ru-RU" sz="1600" dirty="0"/>
              <a:t> в электрических </a:t>
            </a:r>
            <a:r>
              <a:rPr lang="ru-RU" sz="1600" dirty="0" smtClean="0"/>
              <a:t>сетях</a:t>
            </a:r>
            <a:r>
              <a:rPr lang="ru-RU" sz="1600" dirty="0"/>
              <a:t> </a:t>
            </a:r>
            <a:r>
              <a:rPr lang="ru-RU" sz="1600" dirty="0" smtClean="0"/>
              <a:t>– штраф: </a:t>
            </a:r>
          </a:p>
          <a:p>
            <a:r>
              <a:rPr lang="ru-RU" sz="1600" dirty="0" smtClean="0"/>
              <a:t>Субъект малого предпринимательства- предупреждение</a:t>
            </a:r>
          </a:p>
          <a:p>
            <a:r>
              <a:rPr lang="ru-RU" sz="1600" dirty="0" smtClean="0"/>
              <a:t>Субъект среднего предпринимательства- 10 МРП</a:t>
            </a:r>
          </a:p>
          <a:p>
            <a:r>
              <a:rPr lang="ru-RU" sz="1600" dirty="0" smtClean="0"/>
              <a:t>Субъект крупного предпринимательства- 200 МРП </a:t>
            </a:r>
          </a:p>
          <a:p>
            <a:r>
              <a:rPr lang="ru-RU" sz="1600" dirty="0" smtClean="0"/>
              <a:t>2). Превышение </a:t>
            </a:r>
            <a:r>
              <a:rPr lang="ru-RU" sz="1600" b="1" u="sng" dirty="0" smtClean="0">
                <a:hlinkClick r:id="rId3"/>
              </a:rPr>
              <a:t>нормативов энергопотребления</a:t>
            </a:r>
            <a:r>
              <a:rPr lang="ru-RU" sz="1600" b="1" u="sng" dirty="0" smtClean="0"/>
              <a:t> – штраф: </a:t>
            </a:r>
          </a:p>
          <a:p>
            <a:r>
              <a:rPr lang="ru-RU" sz="1600" dirty="0" smtClean="0"/>
              <a:t>Субъект малого предпринимательства- предупреждение</a:t>
            </a:r>
          </a:p>
          <a:p>
            <a:r>
              <a:rPr lang="ru-RU" sz="1600" dirty="0" smtClean="0"/>
              <a:t>Субъект среднего предпринимательства- 3% </a:t>
            </a:r>
          </a:p>
          <a:p>
            <a:r>
              <a:rPr lang="ru-RU" sz="1600" dirty="0" smtClean="0"/>
              <a:t>Субъект крупного предпринимательства- 10% </a:t>
            </a:r>
            <a:r>
              <a:rPr lang="ru-RU" sz="1600" dirty="0"/>
              <a:t>от стоимости энергетических ресурсов, использованных сверх утвержденных нормативов за период, в котором </a:t>
            </a:r>
            <a:r>
              <a:rPr lang="ru-RU" sz="1600" dirty="0" smtClean="0"/>
              <a:t>произошло </a:t>
            </a:r>
            <a:r>
              <a:rPr lang="ru-RU" sz="1600" dirty="0"/>
              <a:t>правонарушение, но не более чем за один год</a:t>
            </a:r>
            <a:r>
              <a:rPr lang="ru-RU" sz="1600" dirty="0" smtClean="0"/>
              <a:t>. </a:t>
            </a:r>
          </a:p>
          <a:p>
            <a:r>
              <a:rPr lang="ru-RU" sz="1600" dirty="0" smtClean="0"/>
              <a:t>Повторно в течении года – штраф (несоблюдение): </a:t>
            </a:r>
          </a:p>
          <a:p>
            <a:r>
              <a:rPr lang="ru-RU" sz="1600" dirty="0" smtClean="0"/>
              <a:t>Субъект малого предпринимательства- 10 МРП </a:t>
            </a:r>
          </a:p>
          <a:p>
            <a:r>
              <a:rPr lang="ru-RU" sz="1600" dirty="0" smtClean="0"/>
              <a:t>Субъект среднего предпринимательства- 20 МРП </a:t>
            </a:r>
          </a:p>
          <a:p>
            <a:r>
              <a:rPr lang="ru-RU" sz="1600" dirty="0" smtClean="0"/>
              <a:t>Субъект крупного предпринимательства- 400 МРП </a:t>
            </a:r>
          </a:p>
          <a:p>
            <a:r>
              <a:rPr lang="ru-RU" sz="1600" dirty="0" smtClean="0"/>
              <a:t>Повторно в течении года – штраф(превышение): </a:t>
            </a:r>
          </a:p>
          <a:p>
            <a:r>
              <a:rPr lang="ru-RU" sz="1600" dirty="0" smtClean="0"/>
              <a:t>Субъект малого предпринимательства- 5%</a:t>
            </a:r>
          </a:p>
          <a:p>
            <a:r>
              <a:rPr lang="ru-RU" sz="1600" dirty="0" smtClean="0"/>
              <a:t>Субъект среднего предпринимательства- 10%</a:t>
            </a:r>
          </a:p>
          <a:p>
            <a:r>
              <a:rPr lang="ru-RU" sz="1600" dirty="0" smtClean="0"/>
              <a:t>Субъект крупного предпринимательства- 30% от стоимости энергетических ресурсов, использованных сверх утвержденных нормативов за период, в котором произошло правонарушение, но не более чем за один год. </a:t>
            </a:r>
          </a:p>
        </p:txBody>
      </p:sp>
    </p:spTree>
    <p:extLst>
      <p:ext uri="{BB962C8B-B14F-4D97-AF65-F5344CB8AC3E}">
        <p14:creationId xmlns:p14="http://schemas.microsoft.com/office/powerpoint/2010/main" val="1416058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49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200" b="1" dirty="0"/>
              <a:t>Статья 290. Неисполнение обязанности по недопущению прямых потерь энергетических ресурсов, воды при осуществлении их производства и передачи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0445"/>
            <a:ext cx="10515600" cy="4986518"/>
          </a:xfrm>
        </p:spPr>
        <p:txBody>
          <a:bodyPr/>
          <a:lstStyle/>
          <a:p>
            <a:r>
              <a:rPr lang="ru-RU" sz="1800" dirty="0"/>
              <a:t>Неисполнение обязанности по недопущению прямых потерь энергетических </a:t>
            </a:r>
            <a:r>
              <a:rPr lang="ru-RU" sz="1800" dirty="0" smtClean="0"/>
              <a:t>ресурсов- штраф:</a:t>
            </a:r>
          </a:p>
          <a:p>
            <a:r>
              <a:rPr lang="ru-RU" sz="1800" dirty="0"/>
              <a:t>Субъект малого предпринимательства- 10 МРП </a:t>
            </a:r>
          </a:p>
          <a:p>
            <a:r>
              <a:rPr lang="ru-RU" sz="1800" dirty="0"/>
              <a:t>Субъект среднего предпринимательства- 20 МРП </a:t>
            </a:r>
          </a:p>
          <a:p>
            <a:r>
              <a:rPr lang="ru-RU" sz="1800" dirty="0"/>
              <a:t>Субъект крупного предпринимательства- </a:t>
            </a:r>
            <a:r>
              <a:rPr lang="ru-RU" sz="1800" dirty="0" smtClean="0"/>
              <a:t>200 </a:t>
            </a:r>
            <a:r>
              <a:rPr lang="ru-RU" sz="1800" dirty="0"/>
              <a:t>МРП </a:t>
            </a:r>
          </a:p>
          <a:p>
            <a:endParaRPr lang="ru-RU" sz="1800" dirty="0" smtClean="0"/>
          </a:p>
          <a:p>
            <a:r>
              <a:rPr lang="ru-RU" sz="1800" dirty="0"/>
              <a:t>Повторно в течении года – </a:t>
            </a:r>
            <a:r>
              <a:rPr lang="ru-RU" sz="1800" dirty="0" smtClean="0"/>
              <a:t>штраф: </a:t>
            </a:r>
          </a:p>
          <a:p>
            <a:r>
              <a:rPr lang="ru-RU" sz="1800" dirty="0" smtClean="0"/>
              <a:t>Субъект малого предпринимательства- 20 МРП </a:t>
            </a:r>
          </a:p>
          <a:p>
            <a:r>
              <a:rPr lang="ru-RU" sz="1800" dirty="0" smtClean="0"/>
              <a:t>Субъект среднего предпринимательства- 40 МРП </a:t>
            </a:r>
          </a:p>
          <a:p>
            <a:r>
              <a:rPr lang="ru-RU" sz="1800" dirty="0" smtClean="0"/>
              <a:t>Субъект крупного предпринимательства- 400 МРП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9778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Статья 291. Приемка в эксплуатацию новых объектов, потребляющих энергетические ресурсы, которые не оснащены соответствующими приборами учета энергетических ресурсов и автоматизированными системами регулирования теплопотребления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Приемка в эксплуатацию новых объектов</a:t>
            </a:r>
            <a:r>
              <a:rPr lang="ru-RU" sz="2000" dirty="0" smtClean="0"/>
              <a:t>,</a:t>
            </a:r>
            <a:r>
              <a:rPr lang="ru-RU" sz="2000" dirty="0"/>
              <a:t> которые не оснащены соответствующими приборами учета энергетических ресурсов и автоматизированными системами регулирования теплопотребления, -</a:t>
            </a:r>
          </a:p>
          <a:p>
            <a:r>
              <a:rPr lang="ru-RU" sz="2000" dirty="0"/>
              <a:t>влечет штраф на должностных лиц в размере </a:t>
            </a:r>
            <a:r>
              <a:rPr lang="ru-RU" sz="2000" dirty="0" smtClean="0"/>
              <a:t>20 </a:t>
            </a:r>
            <a:r>
              <a:rPr lang="ru-RU" sz="2000" dirty="0"/>
              <a:t>месячных расчетных показателей.</a:t>
            </a:r>
          </a:p>
          <a:p>
            <a:r>
              <a:rPr lang="ru-RU" sz="2000" dirty="0" smtClean="0"/>
              <a:t>Повторно в течении года : </a:t>
            </a:r>
          </a:p>
          <a:p>
            <a:r>
              <a:rPr lang="ru-RU" sz="2000" dirty="0"/>
              <a:t>влечет штраф на должностных лиц в размере </a:t>
            </a:r>
            <a:r>
              <a:rPr lang="ru-RU" sz="2000" dirty="0" smtClean="0"/>
              <a:t>50 месячных </a:t>
            </a:r>
            <a:r>
              <a:rPr lang="ru-RU" sz="2000" dirty="0"/>
              <a:t>расчетных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91313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dirty="0"/>
              <a:t>Статья 292. Нарушение субъектами Государственного энергетического реестра обязанности по предоставлению информации, вносимой в Государственный энергетический реестр, требования об обязательном ежегодном снижении объема потребления энергетических ресурсов и воды на единицу продукции, площади зданий, строений и сооружений до величин, определенных по итогам </a:t>
            </a:r>
            <a:r>
              <a:rPr lang="ru-RU" sz="1800" b="1" dirty="0" err="1"/>
              <a:t>энергоаудита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Нарушение – штраф: </a:t>
            </a:r>
          </a:p>
          <a:p>
            <a:r>
              <a:rPr lang="ru-RU" sz="2000" dirty="0"/>
              <a:t>Субъект малого предпринимательства- </a:t>
            </a:r>
            <a:r>
              <a:rPr lang="ru-RU" sz="2000" dirty="0" smtClean="0"/>
              <a:t>10 </a:t>
            </a:r>
            <a:r>
              <a:rPr lang="ru-RU" sz="2000" dirty="0"/>
              <a:t>МРП </a:t>
            </a:r>
          </a:p>
          <a:p>
            <a:r>
              <a:rPr lang="ru-RU" sz="2000" dirty="0"/>
              <a:t>Субъект среднего предпринимательства- </a:t>
            </a:r>
            <a:r>
              <a:rPr lang="ru-RU" sz="2000" dirty="0" smtClean="0"/>
              <a:t>20 </a:t>
            </a:r>
            <a:r>
              <a:rPr lang="ru-RU" sz="2000" dirty="0"/>
              <a:t>МРП </a:t>
            </a:r>
          </a:p>
          <a:p>
            <a:r>
              <a:rPr lang="ru-RU" sz="2000" dirty="0"/>
              <a:t>Субъект крупного предпринимательства- </a:t>
            </a:r>
            <a:r>
              <a:rPr lang="ru-RU" sz="2000" dirty="0" smtClean="0"/>
              <a:t>200 МРП </a:t>
            </a:r>
          </a:p>
          <a:p>
            <a:r>
              <a:rPr lang="ru-RU" sz="2000" dirty="0" smtClean="0"/>
              <a:t>Повторение в течении года – штраф :</a:t>
            </a:r>
          </a:p>
          <a:p>
            <a:r>
              <a:rPr lang="ru-RU" sz="2000" dirty="0" smtClean="0"/>
              <a:t> Субъект малого предпринимательства- 20 МРП </a:t>
            </a:r>
          </a:p>
          <a:p>
            <a:r>
              <a:rPr lang="ru-RU" sz="2000" dirty="0" smtClean="0"/>
              <a:t>Субъект среднего предпринимательства- 40 МРП </a:t>
            </a:r>
          </a:p>
          <a:p>
            <a:r>
              <a:rPr lang="ru-RU" sz="2000" dirty="0" smtClean="0"/>
              <a:t>Субъект крупного предпринимательства- 400 МРП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5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Статья 293. Уклонение от прохождения обязательного </a:t>
            </a:r>
            <a:r>
              <a:rPr lang="ru-RU" sz="2000" b="1" dirty="0" err="1"/>
              <a:t>энергоаудита</a:t>
            </a:r>
            <a:r>
              <a:rPr lang="ru-RU" sz="2000" b="1" dirty="0"/>
              <a:t> субъектами Государственного энергетического реестра либо препятствие его проведению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Уклонение от прохождения обязательного </a:t>
            </a:r>
            <a:r>
              <a:rPr lang="ru-RU" sz="2000" dirty="0" err="1"/>
              <a:t>энергоаудита</a:t>
            </a:r>
            <a:r>
              <a:rPr lang="ru-RU" sz="2000" dirty="0"/>
              <a:t> </a:t>
            </a:r>
            <a:r>
              <a:rPr lang="en-US" sz="2000" dirty="0" smtClean="0"/>
              <a:t>- </a:t>
            </a:r>
            <a:r>
              <a:rPr lang="kk-KZ" sz="2000" dirty="0" smtClean="0"/>
              <a:t>штраф</a:t>
            </a:r>
            <a:r>
              <a:rPr lang="ru-RU" sz="2000" dirty="0" smtClean="0"/>
              <a:t>:</a:t>
            </a:r>
          </a:p>
          <a:p>
            <a:r>
              <a:rPr lang="ru-RU" sz="2000" dirty="0"/>
              <a:t>Субъект малого предпринимательства- </a:t>
            </a:r>
            <a:r>
              <a:rPr lang="ru-RU" sz="2000" dirty="0" smtClean="0"/>
              <a:t>5 МРП </a:t>
            </a:r>
            <a:endParaRPr lang="ru-RU" sz="2000" dirty="0"/>
          </a:p>
          <a:p>
            <a:r>
              <a:rPr lang="ru-RU" sz="2000" dirty="0"/>
              <a:t>Субъект среднего предпринимательства- </a:t>
            </a:r>
            <a:r>
              <a:rPr lang="ru-RU" sz="2000" dirty="0" smtClean="0"/>
              <a:t>10 МРП </a:t>
            </a:r>
            <a:endParaRPr lang="ru-RU" sz="2000" dirty="0"/>
          </a:p>
          <a:p>
            <a:r>
              <a:rPr lang="ru-RU" sz="2000" dirty="0"/>
              <a:t>Субъект крупного предпринимательства- 200 МРП </a:t>
            </a:r>
            <a:endParaRPr lang="ru-RU" sz="2000" dirty="0" smtClean="0"/>
          </a:p>
          <a:p>
            <a:r>
              <a:rPr lang="ru-RU" sz="2000" dirty="0" smtClean="0"/>
              <a:t>Повторение в течении года :</a:t>
            </a:r>
          </a:p>
          <a:p>
            <a:r>
              <a:rPr lang="ru-RU" sz="2000" dirty="0" smtClean="0"/>
              <a:t>Субъект малого предпринимательства- 10 МРП </a:t>
            </a:r>
          </a:p>
          <a:p>
            <a:r>
              <a:rPr lang="ru-RU" sz="2000" dirty="0" smtClean="0"/>
              <a:t>Субъект среднего предпринимательства- 20 МРП </a:t>
            </a:r>
          </a:p>
          <a:p>
            <a:r>
              <a:rPr lang="ru-RU" sz="2000" dirty="0" smtClean="0"/>
              <a:t>Субъект крупного предпринимательства- 400 МРП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17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672" y="0"/>
            <a:ext cx="10515600" cy="730430"/>
          </a:xfrm>
        </p:spPr>
        <p:txBody>
          <a:bodyPr>
            <a:noAutofit/>
          </a:bodyPr>
          <a:lstStyle/>
          <a:p>
            <a:r>
              <a:rPr lang="ru-RU" sz="2400" b="1" dirty="0"/>
              <a:t>Статья 294. Нарушение ограничений по продаже и использованию продукции в области энергосбережения и повышения </a:t>
            </a:r>
            <a:r>
              <a:rPr lang="ru-RU" sz="2400" b="1" dirty="0" err="1"/>
              <a:t>энергоэффективности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0430"/>
            <a:ext cx="10515600" cy="5446533"/>
          </a:xfrm>
        </p:spPr>
        <p:txBody>
          <a:bodyPr>
            <a:normAutofit fontScale="92500" lnSpcReduction="20000"/>
          </a:bodyPr>
          <a:lstStyle/>
          <a:p>
            <a:r>
              <a:rPr lang="ru-RU" sz="1400" dirty="0" smtClean="0"/>
              <a:t>1).Продажа </a:t>
            </a:r>
            <a:r>
              <a:rPr lang="ru-RU" sz="1400" dirty="0"/>
              <a:t>и использование электрических ламп накаливания мощностью 25 Вт и </a:t>
            </a:r>
            <a:r>
              <a:rPr lang="ru-RU" sz="1400" dirty="0" smtClean="0"/>
              <a:t>выше – Штраф: </a:t>
            </a:r>
          </a:p>
          <a:p>
            <a:r>
              <a:rPr lang="ru-RU" sz="1400" dirty="0"/>
              <a:t>Субъект малого предпринимательства- </a:t>
            </a:r>
            <a:r>
              <a:rPr lang="ru-RU" sz="1400" dirty="0" smtClean="0"/>
              <a:t>20 </a:t>
            </a:r>
            <a:r>
              <a:rPr lang="ru-RU" sz="1400" dirty="0"/>
              <a:t>МРП </a:t>
            </a:r>
          </a:p>
          <a:p>
            <a:r>
              <a:rPr lang="ru-RU" sz="1400" dirty="0"/>
              <a:t>Субъект среднего предпринимательства- </a:t>
            </a:r>
            <a:r>
              <a:rPr lang="ru-RU" sz="1400" dirty="0" smtClean="0"/>
              <a:t>40 </a:t>
            </a:r>
            <a:r>
              <a:rPr lang="ru-RU" sz="1400" dirty="0"/>
              <a:t>МРП </a:t>
            </a:r>
          </a:p>
          <a:p>
            <a:r>
              <a:rPr lang="ru-RU" sz="1400" dirty="0"/>
              <a:t>Субъект крупного предпринимательства- </a:t>
            </a:r>
            <a:r>
              <a:rPr lang="ru-RU" sz="1400" dirty="0" smtClean="0"/>
              <a:t>100 МРП с</a:t>
            </a:r>
            <a:r>
              <a:rPr lang="ru-RU" sz="1400" dirty="0"/>
              <a:t> конфискацией электрических ламп накаливания мощностью 25 Вт и </a:t>
            </a:r>
            <a:r>
              <a:rPr lang="ru-RU" sz="1400" dirty="0" smtClean="0"/>
              <a:t>выше </a:t>
            </a:r>
          </a:p>
          <a:p>
            <a:r>
              <a:rPr lang="ru-RU" sz="1400" dirty="0" smtClean="0"/>
              <a:t>Повторение в течении года:</a:t>
            </a:r>
          </a:p>
          <a:p>
            <a:r>
              <a:rPr lang="ru-RU" sz="1400" dirty="0" smtClean="0"/>
              <a:t>Субъект малого предпринимательства- 40 МРП </a:t>
            </a:r>
          </a:p>
          <a:p>
            <a:r>
              <a:rPr lang="ru-RU" sz="1400" dirty="0" smtClean="0"/>
              <a:t>Субъект среднего предпринимательства- 80 МРП </a:t>
            </a:r>
          </a:p>
          <a:p>
            <a:r>
              <a:rPr lang="ru-RU" sz="1400" dirty="0" smtClean="0"/>
              <a:t>Субъект крупного предпринимательства- 200 МРП </a:t>
            </a:r>
            <a:r>
              <a:rPr lang="ru-RU" sz="1400" dirty="0"/>
              <a:t>с конфискацией </a:t>
            </a:r>
            <a:r>
              <a:rPr lang="ru-RU" sz="1400" dirty="0" smtClean="0"/>
              <a:t>электрических  </a:t>
            </a:r>
            <a:r>
              <a:rPr lang="ru-RU" sz="1400" dirty="0"/>
              <a:t>ламп накаливания мощностью 25 Вт и </a:t>
            </a:r>
            <a:r>
              <a:rPr lang="ru-RU" sz="1400" dirty="0" smtClean="0"/>
              <a:t>выше. </a:t>
            </a:r>
          </a:p>
          <a:p>
            <a:endParaRPr lang="ru-RU" sz="1400" dirty="0"/>
          </a:p>
          <a:p>
            <a:r>
              <a:rPr lang="ru-RU" sz="1400" dirty="0" smtClean="0"/>
              <a:t>2).</a:t>
            </a:r>
            <a:r>
              <a:rPr lang="ru-RU" dirty="0"/>
              <a:t> </a:t>
            </a:r>
            <a:r>
              <a:rPr lang="ru-RU" sz="1400" dirty="0"/>
              <a:t>Продажа и (или) использование энергопотребляющих </a:t>
            </a:r>
            <a:r>
              <a:rPr lang="ru-RU" sz="1400" dirty="0" smtClean="0"/>
              <a:t>устройств- Штраф :</a:t>
            </a:r>
          </a:p>
          <a:p>
            <a:r>
              <a:rPr lang="ru-RU" sz="1400" dirty="0"/>
              <a:t>Субъект малого предпринимательства- 3</a:t>
            </a:r>
            <a:r>
              <a:rPr lang="ru-RU" sz="1400" dirty="0" smtClean="0"/>
              <a:t> </a:t>
            </a:r>
            <a:r>
              <a:rPr lang="ru-RU" sz="1400" dirty="0"/>
              <a:t>МРП </a:t>
            </a:r>
          </a:p>
          <a:p>
            <a:r>
              <a:rPr lang="ru-RU" sz="1400" dirty="0"/>
              <a:t>Субъект среднего предпринимательства- 6</a:t>
            </a:r>
            <a:r>
              <a:rPr lang="ru-RU" sz="1400" dirty="0" smtClean="0"/>
              <a:t> </a:t>
            </a:r>
            <a:r>
              <a:rPr lang="ru-RU" sz="1400" dirty="0"/>
              <a:t>МРП </a:t>
            </a:r>
          </a:p>
          <a:p>
            <a:r>
              <a:rPr lang="ru-RU" sz="1400" dirty="0"/>
              <a:t>Субъект крупного предпринимательства- 100 </a:t>
            </a:r>
            <a:r>
              <a:rPr lang="ru-RU" sz="1400" dirty="0" smtClean="0"/>
              <a:t>МРП</a:t>
            </a:r>
          </a:p>
          <a:p>
            <a:r>
              <a:rPr lang="ru-RU" sz="1400" dirty="0" smtClean="0"/>
              <a:t>Повторно в течении года :</a:t>
            </a:r>
          </a:p>
          <a:p>
            <a:r>
              <a:rPr lang="ru-RU" sz="1400" dirty="0" smtClean="0"/>
              <a:t>Субъект малого предпринимательства- 6 МРП </a:t>
            </a:r>
          </a:p>
          <a:p>
            <a:r>
              <a:rPr lang="ru-RU" sz="1400" dirty="0" smtClean="0"/>
              <a:t>Субъект среднего предпринимательства- 12 МРП </a:t>
            </a:r>
          </a:p>
          <a:p>
            <a:r>
              <a:rPr lang="ru-RU" sz="1400" dirty="0" smtClean="0"/>
              <a:t>Субъект крупного предпринимательства- 200 МРП</a:t>
            </a:r>
          </a:p>
          <a:p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68285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Статья 296. Несоблюдение порядка проведения </a:t>
            </a:r>
            <a:r>
              <a:rPr lang="ru-RU" sz="2000" b="1" dirty="0" err="1"/>
              <a:t>энергоаудита</a:t>
            </a:r>
            <a:r>
              <a:rPr lang="ru-RU" sz="2000" b="1" dirty="0"/>
              <a:t>, порядка деятельности учебных центров, установленных законодательством Республики Казахстан об энергосбережении и повышении </a:t>
            </a:r>
            <a:r>
              <a:rPr lang="ru-RU" sz="2000" b="1" dirty="0" err="1"/>
              <a:t>энергоэффективности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800" dirty="0"/>
              <a:t>Несоблюдение порядка проведения </a:t>
            </a:r>
            <a:r>
              <a:rPr lang="ru-RU" sz="1800" dirty="0" err="1"/>
              <a:t>энергоаудита</a:t>
            </a:r>
            <a:r>
              <a:rPr lang="ru-RU" sz="1800" dirty="0"/>
              <a:t>, порядка деятельности учебных центров, установленных законодательством Республики Казахстан об энергосбережении и повышении </a:t>
            </a:r>
            <a:r>
              <a:rPr lang="ru-RU" sz="1800" dirty="0" err="1" smtClean="0"/>
              <a:t>энергоэффективности</a:t>
            </a:r>
            <a:r>
              <a:rPr lang="ru-RU" sz="1800" dirty="0"/>
              <a:t> </a:t>
            </a:r>
            <a:r>
              <a:rPr lang="ru-RU" sz="1800" dirty="0" smtClean="0"/>
              <a:t>– Штраф :</a:t>
            </a:r>
          </a:p>
          <a:p>
            <a:r>
              <a:rPr lang="ru-RU" sz="1800" dirty="0"/>
              <a:t>Субъект малого предпринимательства- </a:t>
            </a:r>
            <a:r>
              <a:rPr lang="ru-RU" sz="1800" dirty="0" smtClean="0"/>
              <a:t>10 </a:t>
            </a:r>
            <a:r>
              <a:rPr lang="ru-RU" sz="1800" dirty="0"/>
              <a:t>МРП </a:t>
            </a:r>
          </a:p>
          <a:p>
            <a:r>
              <a:rPr lang="ru-RU" sz="1800" dirty="0"/>
              <a:t>Субъект среднего предпринимательства- </a:t>
            </a:r>
            <a:r>
              <a:rPr lang="ru-RU" sz="1800" dirty="0" smtClean="0"/>
              <a:t>15 </a:t>
            </a:r>
            <a:r>
              <a:rPr lang="ru-RU" sz="1800" dirty="0"/>
              <a:t>МРП </a:t>
            </a:r>
          </a:p>
          <a:p>
            <a:r>
              <a:rPr lang="ru-RU" sz="1800" dirty="0"/>
              <a:t>Субъект крупного предпринимательства- </a:t>
            </a:r>
            <a:r>
              <a:rPr lang="ru-RU" sz="1800" dirty="0" smtClean="0"/>
              <a:t>80 </a:t>
            </a:r>
            <a:r>
              <a:rPr lang="ru-RU" sz="1800" dirty="0"/>
              <a:t>МРП</a:t>
            </a:r>
          </a:p>
          <a:p>
            <a:r>
              <a:rPr lang="ru-RU" sz="1800" dirty="0" smtClean="0"/>
              <a:t>Повторно в течении года : </a:t>
            </a:r>
          </a:p>
          <a:p>
            <a:r>
              <a:rPr lang="ru-RU" sz="1800" dirty="0"/>
              <a:t>Субъект малого предпринимательства- </a:t>
            </a:r>
            <a:r>
              <a:rPr lang="ru-RU" sz="1800" dirty="0" smtClean="0"/>
              <a:t>15 </a:t>
            </a:r>
            <a:r>
              <a:rPr lang="ru-RU" sz="1800" dirty="0"/>
              <a:t>МРП </a:t>
            </a:r>
          </a:p>
          <a:p>
            <a:r>
              <a:rPr lang="ru-RU" sz="1800" dirty="0"/>
              <a:t>Субъект среднего предпринимательства- </a:t>
            </a:r>
            <a:r>
              <a:rPr lang="ru-RU" sz="1800" dirty="0" smtClean="0"/>
              <a:t>30 </a:t>
            </a:r>
            <a:r>
              <a:rPr lang="ru-RU" sz="1800" dirty="0"/>
              <a:t>МРП </a:t>
            </a:r>
          </a:p>
          <a:p>
            <a:r>
              <a:rPr lang="ru-RU" sz="1800" dirty="0"/>
              <a:t>Субъект крупного предпринимательства- </a:t>
            </a:r>
            <a:r>
              <a:rPr lang="ru-RU" sz="1800" dirty="0" smtClean="0"/>
              <a:t>150 МРП с </a:t>
            </a:r>
            <a:r>
              <a:rPr lang="ru-RU" sz="1800" dirty="0"/>
              <a:t>исключением из реестра юридических лиц, осуществляющих деятельность в области энергосбережения и повышения </a:t>
            </a:r>
            <a:r>
              <a:rPr lang="ru-RU" sz="1800" dirty="0" err="1"/>
              <a:t>энергоэффективности</a:t>
            </a:r>
            <a:r>
              <a:rPr lang="ru-RU" sz="1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48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491</Words>
  <Application>Microsoft Office PowerPoint</Application>
  <PresentationFormat>Произвольный</PresentationFormat>
  <Paragraphs>110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Ион</vt:lpstr>
      <vt:lpstr>Административные правонарушения в области энергосбережения и повышения энергоэффективности Преподаватель : Тусупова   А.Ж.</vt:lpstr>
      <vt:lpstr>Презентация PowerPoint</vt:lpstr>
      <vt:lpstr>Статья 289. Несоблюдение нормативных значений коэффициента мощности в электрических сетях и превышение нормативов энергопотребления</vt:lpstr>
      <vt:lpstr> Статья 290. Неисполнение обязанности по недопущению прямых потерь энергетических ресурсов, воды при осуществлении их производства и передачи</vt:lpstr>
      <vt:lpstr>Статья 291. Приемка в эксплуатацию новых объектов, потребляющих энергетические ресурсы, которые не оснащены соответствующими приборами учета энергетических ресурсов и автоматизированными системами регулирования теплопотребления</vt:lpstr>
      <vt:lpstr>Статья 292. Нарушение субъектами Государственного энергетического реестра обязанности по предоставлению информации, вносимой в Государственный энергетический реестр, требования об обязательном ежегодном снижении объема потребления энергетических ресурсов и воды на единицу продукции, площади зданий, строений и сооружений до величин, определенных по итогам энергоаудита</vt:lpstr>
      <vt:lpstr>Статья 293. Уклонение от прохождения обязательного энергоаудита субъектами Государственного энергетического реестра либо препятствие его проведению</vt:lpstr>
      <vt:lpstr>Статья 294. Нарушение ограничений по продаже и использованию продукции в области энергосбережения и повышения энергоэффективности</vt:lpstr>
      <vt:lpstr>Статья 296. Несоблюдение порядка проведения энергоаудита, порядка деятельности учебных центров, установленных законодательством Республики Казахстан об энергосбережении и повышении энергоэффективности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“Административные правонарушения в области энергосбережения и повышения энергоэффективности(глава 17)”</dc:title>
  <dc:creator>Kairat</dc:creator>
  <cp:lastModifiedBy>Almagul</cp:lastModifiedBy>
  <cp:revision>7</cp:revision>
  <dcterms:created xsi:type="dcterms:W3CDTF">2018-05-03T15:16:51Z</dcterms:created>
  <dcterms:modified xsi:type="dcterms:W3CDTF">2019-05-19T10:50:17Z</dcterms:modified>
</cp:coreProperties>
</file>